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 id="2147483781" r:id="rId2"/>
  </p:sldMasterIdLst>
  <p:notesMasterIdLst>
    <p:notesMasterId r:id="rId10"/>
  </p:notesMasterIdLst>
  <p:sldIdLst>
    <p:sldId id="296" r:id="rId3"/>
    <p:sldId id="298" r:id="rId4"/>
    <p:sldId id="262" r:id="rId5"/>
    <p:sldId id="279" r:id="rId6"/>
    <p:sldId id="295" r:id="rId7"/>
    <p:sldId id="294" r:id="rId8"/>
    <p:sldId id="29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 id="2" name="IRCAdmin" initials="I"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96" autoAdjust="0"/>
    <p:restoredTop sz="81411" autoAdjust="0"/>
  </p:normalViewPr>
  <p:slideViewPr>
    <p:cSldViewPr snapToGrid="0">
      <p:cViewPr varScale="1">
        <p:scale>
          <a:sx n="63" d="100"/>
          <a:sy n="63" d="100"/>
        </p:scale>
        <p:origin x="1410"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F414456-DEEF-4972-B698-60218FD09197}" type="datetimeFigureOut">
              <a:rPr lang="en-US" smtClean="0"/>
              <a:pPr rtl="1"/>
              <a:t>10/3/2017</a:t>
            </a:fld>
            <a:endParaRPr lang="ar-S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5930BC76-76F8-4FB8-83AB-63CD4BC2D091}" type="slidenum">
              <a:rPr lang="en-US" smtClean="0"/>
              <a:pPr/>
              <a:t>‹#›</a:t>
            </a:fld>
            <a:endParaRPr lang="ar-SA"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defRPr/>
            </a:pPr>
            <a:r>
              <a:rPr lang="ar-SA" b="1" dirty="0">
                <a:latin typeface="Arial"/>
                <a:cs typeface="Arial"/>
              </a:rPr>
              <a:t>ملاحظة:  هذه شريحة غلاف فقط - فهي ليست جزء من الشرائح المرقمة في دليل الميسر.  </a:t>
            </a:r>
          </a:p>
          <a:p>
            <a:pPr rtl="1" eaLnBrk="1" hangingPunct="1">
              <a:spcBef>
                <a:spcPct val="0"/>
              </a:spcBef>
            </a:pPr>
            <a:endParaRPr lang="ar-SA" dirty="0"/>
          </a:p>
        </p:txBody>
      </p:sp>
      <p:sp>
        <p:nvSpPr>
          <p:cNvPr id="28675" name="Slide Number Placeholder 3"/>
          <p:cNvSpPr>
            <a:spLocks noGrp="1"/>
          </p:cNvSpPr>
          <p:nvPr>
            <p:ph type="sldNum" sz="quarter" idx="5"/>
          </p:nvPr>
        </p:nvSpPr>
        <p:spPr bwMode="auto">
          <a:noFill/>
          <a:ln>
            <a:miter lim="800000"/>
            <a:headEnd/>
            <a:tailEnd/>
          </a:ln>
        </p:spPr>
        <p:txBody>
          <a:bodyPr/>
          <a:lstStyle/>
          <a:p>
            <a:pPr rtl="1"/>
            <a:fld id="{444E6FD7-9BB0-45F7-8C2D-A557E5879396}"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2243786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b="1" dirty="0">
                <a:latin typeface="Arial"/>
                <a:cs typeface="Arial"/>
              </a:rPr>
              <a:t>نظرة عامة</a:t>
            </a:r>
            <a:r>
              <a:rPr lang="ar-SA" dirty="0">
                <a:latin typeface="Arial"/>
                <a:cs typeface="Arial"/>
              </a:rPr>
              <a:t> </a:t>
            </a:r>
            <a:r>
              <a:rPr lang="ar-SA" b="1" baseline="0" dirty="0">
                <a:latin typeface="Arial"/>
                <a:cs typeface="Arial"/>
              </a:rPr>
              <a:t>– الوحدة 3: عواقب العنف المبنى على النوع الاجتماعي</a:t>
            </a:r>
          </a:p>
          <a:p>
            <a:pPr rtl="1"/>
            <a:endParaRPr lang="ar-SA" b="1" baseline="0" dirty="0"/>
          </a:p>
          <a:p>
            <a:pPr algn="r" rtl="1"/>
            <a:r>
              <a:rPr lang="ar-SA" sz="1200" b="1" kern="1200" dirty="0">
                <a:solidFill>
                  <a:schemeClr val="tx1"/>
                </a:solidFill>
                <a:effectLst/>
                <a:latin typeface="Arial"/>
                <a:cs typeface="Arial"/>
              </a:rPr>
              <a:t>أهداف التعلم</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عواقب العنف المبنى على النوع الاجتماعي على الناجي/الناجية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عواقب العنف المبنى على النوع الاجتماعي على الأسرة والمجتمع المعتدي</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ساعة واحدة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ورق للسبورة الورقية وأقلام  علامة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الإعداد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الصق لوحتين ورقيتين معاً ( من الطرف الأطول) وارسم شجرة كبيرة على اللوحة الكبيرة الناتجة  اكتب العنف المبنى على النوع الاجتماعي على منطقة الجذع.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قم بإعداد ملصقات لتمرين النموذج البيئي – قم بملاءمة الأرقام والألقاب كما يلزم. (ملصق أزرق واحد – " مريم"، 4 ملصقات وردية – "الأسرة": الابنة، العم، الأخت، الأب، 8 ملصقات برتقالية – مجموعة الدعم/الأقران: 4 أصدقاء، 2 من الجيران، 2 من زملاء الفصل، 14 ملصق أخضر – "المجتمع": 2 من الأخصائيين النفسيين والاجتماعيين، 2 من موظفي حملات التوعية المجتمعية، 2 من القادة المجتمعيين، طبيب، ممرضة، قسيس، إمام، 2 من المعلمين، 2 من أفراد الشرطة).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ترتيب الغرفة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الأهداف والمقدمة (1-2)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30</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عواقب العنف المبنى على النوع الاجتماعي (3-4)</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العواقب والنموذج البيئي (5)</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(6)</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التقنية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عند مناقشة عواقب العنف المبنى على النوع الاجتماعي، تأكد من تضمين العواقب الوخيمة مثل الوفاة (نتيجة لمضاعفات طبية ذات صلة بالعنف الجسدي أو الجنسي أو ناتجة عن الانتحار) والإعاقة الدائمة، وأنه من الواضح أن الناجين/الناجيات يتعرضون/يتعرضن للآثار الأكثر خطورة.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أن يفهم الميسرون مدى عواقب العنف المبني على النوع الاجتماعي على الناجين/الناجيات والأسرة والمجتمع.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إن للعنف المبني على النوع الاجتماعي عواقب وخيمة وواسعة النطاق وطويلة المدى على الناجي/الناجية والمحيطين به/بها.</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كذلك يزعزع العنف المبنى على النوع الاجتماعي شبكة الدعم نفسها التي تحتاج/يحتاج إليها ليكون قادراً/فادرةً  على التعافي والشفاء من العنف نفسه. </a:t>
            </a:r>
            <a:endParaRPr lang="ar-SA" sz="1200" kern="1200" dirty="0">
              <a:solidFill>
                <a:schemeClr val="tx1"/>
              </a:solidFill>
              <a:effectLst/>
              <a:latin typeface="Arial"/>
              <a:ea typeface="Arial"/>
              <a:cs typeface="Arial"/>
            </a:endParaRPr>
          </a:p>
          <a:p>
            <a:pPr rtl="1"/>
            <a:endParaRPr lang="ar-SA" b="1" dirty="0"/>
          </a:p>
          <a:p>
            <a:pPr rtl="1" eaLnBrk="1" hangingPunct="1">
              <a:spcBef>
                <a:spcPct val="0"/>
              </a:spcBef>
            </a:pP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49F5E927-C06F-4234-A7B1-8A662E98B384}" type="slidenum">
              <a:rPr lang="en-US">
                <a:solidFill>
                  <a:prstClr val="black"/>
                </a:solidFill>
              </a:rPr>
              <a:pPr/>
              <a:t>2</a:t>
            </a:fld>
            <a:endParaRPr lang="ar-SA">
              <a:solidFill>
                <a:prstClr val="black"/>
              </a:solidFill>
            </a:endParaRPr>
          </a:p>
        </p:txBody>
      </p:sp>
    </p:spTree>
    <p:extLst>
      <p:ext uri="{BB962C8B-B14F-4D97-AF65-F5344CB8AC3E}">
        <p14:creationId xmlns:p14="http://schemas.microsoft.com/office/powerpoint/2010/main" val="4044783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latin typeface="Arial"/>
                <a:cs typeface="Arial"/>
              </a:rPr>
              <a:t>تتمثل أهدافنا لهذه الجلسة في: </a:t>
            </a:r>
          </a:p>
          <a:p>
            <a:pPr rtl="1"/>
            <a:endParaRPr lang="ar-SA" dirty="0"/>
          </a:p>
          <a:p>
            <a:pPr marL="171450" lvl="0" indent="-171450" algn="r" rtl="1">
              <a:buFont typeface="Arial" charset="0"/>
              <a:buChar char="•"/>
            </a:pPr>
            <a:r>
              <a:rPr lang="ar-SA" dirty="0">
                <a:latin typeface="Arial"/>
                <a:cs typeface="Arial"/>
              </a:rPr>
              <a:t>فهم عواقب العنف المبنى على النوع الاجتماعي على الناجي/الناجية</a:t>
            </a:r>
          </a:p>
          <a:p>
            <a:pPr marL="171450" lvl="0" indent="-171450" algn="r" rtl="1">
              <a:buFont typeface="Arial" charset="0"/>
              <a:buChar char="•"/>
            </a:pPr>
            <a:r>
              <a:rPr lang="ar-SA" dirty="0">
                <a:latin typeface="Arial"/>
                <a:cs typeface="Arial"/>
              </a:rPr>
              <a:t>فهم عواقب العنف المبنى على النوع الاجتماعي على الأسرة والمجتمع والمعتدي</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3</a:t>
            </a:fld>
            <a:endParaRPr lang="ar-SA" dirty="0"/>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latin typeface="Arial"/>
                <a:cs typeface="Arial"/>
              </a:rPr>
              <a:t>في هذه الجلسة، سنواصل استكشاف العنف المبنى على النوع الاجتماعي، من خلال التركيز على عواقب العنف. ناقشنا في الجلسة السابقة الأنواع والأمثلة المختلفة للعنف الموجودة. وإذا نظرنا إلى هذه الشجرة هنا، فإن تلك الأنواع من العنف المبنى على النوع الاجتماعي تشكل الجذع والفروع. الآن، سوف نلقي نظرة على العواقب، أو أوراق الشجرة. </a:t>
            </a:r>
          </a:p>
          <a:p>
            <a:pPr rtl="1"/>
            <a:endParaRPr lang="ar-SA" baseline="0" dirty="0"/>
          </a:p>
          <a:p>
            <a:pPr algn="r" rtl="1"/>
            <a:r>
              <a:rPr lang="ar-SA" b="1" baseline="0" dirty="0">
                <a:latin typeface="Arial"/>
                <a:cs typeface="Arial"/>
              </a:rPr>
              <a:t>*وزع 10 ملصقات على كل زوج من المشاركين (بإعطاء لون واحد لكل زوج، إذا كان ذلك ممكنًا).*</a:t>
            </a:r>
          </a:p>
          <a:p>
            <a:pPr rtl="1"/>
            <a:endParaRPr lang="ar-SA" baseline="0" dirty="0"/>
          </a:p>
          <a:p>
            <a:pPr algn="r" rtl="1"/>
            <a:r>
              <a:rPr lang="ar-SA" dirty="0">
                <a:latin typeface="Arial"/>
                <a:cs typeface="Arial"/>
              </a:rPr>
              <a:t>استدر نحو الشخص المجاور لك وتبادلا الأفكار حول العواقب على الناجين/الناجيات من العنف التي ناقشناها للتو. إذا كانت لديك ملصقات تذكيرية زرقاء، فاكتب على كل ملصق تذكيري نوعًا واحدًا من العواقب الجسدية للعنف القائم على النوع الاجتماعي (أي نوع من العنف المبنى على النوع الاجتماعي). بمجرد كتابتك لأمثلة على كل ملصق ، ضعها على صورة الشجرة الموجودة على الحائط. </a:t>
            </a:r>
          </a:p>
          <a:p>
            <a:pPr rtl="1"/>
            <a:endParaRPr lang="ar-SA" baseline="0" dirty="0"/>
          </a:p>
          <a:p>
            <a:pPr algn="r" rtl="1"/>
            <a:r>
              <a:rPr lang="ar-SA" b="1" baseline="0" dirty="0">
                <a:latin typeface="Arial"/>
                <a:cs typeface="Arial"/>
              </a:rPr>
              <a:t>*اشرح فئة كل لون من ألوان العنف. إذا لم يكن لديك ملصق بلون مختلف، فقم بتعيين فئة لكل زوج. وسيعمل العديد من الأزواج على كل فئة. وبمجرد أن يكون قد حصل الأزواج على وقت كافٍ لتبادل الأفكار وتثبيت ملصق على الشجرة الموجودة على الحائط، قم بإجراء مناقشة كمجموعة. تأكد من أن العواقب الوخيمة مثل الوفاة (نتيجة لمضاعفات طبية ذات صلة بالعنف الجسدي أو الجنسي أو الناتجة عن الانتحار) والإعاقة الدائمة متضمنة هنا.*</a:t>
            </a:r>
          </a:p>
          <a:p>
            <a:pPr rtl="1"/>
            <a:endParaRPr lang="ar-SA" b="1" baseline="0" dirty="0"/>
          </a:p>
          <a:p>
            <a:pPr algn="r" rtl="1"/>
            <a:r>
              <a:rPr lang="ar-SA" dirty="0">
                <a:latin typeface="Arial"/>
                <a:cs typeface="Arial"/>
              </a:rPr>
              <a:t>الآن أريد أن أتحدث عن العواقب الواقعة على الآخرين المتواجدين حول الناجي/الناجية. ما العواقب التي يمكن أن تحدث لأطفال الناجي/الناجية؟ والأشخاص الآخرين في أسرته/أسرتها؟ مجتمعه/مجتمعها؟ </a:t>
            </a:r>
            <a:r>
              <a:rPr lang="ar-SA" b="1" baseline="0" dirty="0">
                <a:latin typeface="Arial"/>
                <a:cs typeface="Arial"/>
              </a:rPr>
              <a:t>* اكتب هذه على الملصقات وضعها حول الجزء العلوي للشجرة كما هي مقترحة*. </a:t>
            </a:r>
          </a:p>
          <a:p>
            <a:pPr rtl="1"/>
            <a:endParaRPr lang="ar-SA" b="1" baseline="0" dirty="0"/>
          </a:p>
          <a:p>
            <a:pPr algn="r" rtl="1"/>
            <a:r>
              <a:rPr lang="ar-SA" b="0" baseline="0" dirty="0">
                <a:latin typeface="Arial"/>
                <a:cs typeface="Arial"/>
              </a:rPr>
              <a:t>ماذا عن الآثار الواقعة على المعتدي؟ هل هناك أي آثار إيجابية؟</a:t>
            </a:r>
          </a:p>
          <a:p>
            <a:pPr rtl="1"/>
            <a:endParaRPr lang="ar-SA" b="0" baseline="0" dirty="0"/>
          </a:p>
          <a:p>
            <a:pPr algn="r" rtl="1"/>
            <a:r>
              <a:rPr lang="ar-SA" b="1" baseline="0" dirty="0">
                <a:latin typeface="Arial"/>
                <a:cs typeface="Arial"/>
              </a:rPr>
              <a:t>*تأكد من أن المشاركين يفهمون أنه على الرغم من أن المعتدين قد يواجهون بعض العواقب السلبية الناتجة عن العنف (مثل السجن)، فإنهم قد يحصلون كذلك على فوائد مثل طهي الطعام لهم والعلاقات الجنسية متى رغبوا ورعاية أطفالهم، وما إلى ذلك. وليس هذا لقول أن العنف جيد – بل هو لمساعدتنا على فهم أن المعتدين قد لا يرغبون دائماً في التغيير. وهذا الأمر مهم عندما نبدأ في الحديث عن عملية إدارة الحالة (وخاصة عنف الشريك) في وقت لاحق.*</a:t>
            </a:r>
            <a:endParaRPr lang="ar-SA" b="1"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4</a:t>
            </a:fld>
            <a:endParaRPr lang="ar-SA" dirty="0"/>
          </a:p>
        </p:txBody>
      </p:sp>
    </p:spTree>
    <p:extLst>
      <p:ext uri="{BB962C8B-B14F-4D97-AF65-F5344CB8AC3E}">
        <p14:creationId xmlns:p14="http://schemas.microsoft.com/office/powerpoint/2010/main" val="2054159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buFont typeface="Arial" charset="0"/>
              <a:buNone/>
            </a:pPr>
            <a:r>
              <a:rPr lang="ar-SA" dirty="0">
                <a:latin typeface="Arial"/>
                <a:cs typeface="Arial"/>
              </a:rPr>
              <a:t>عواقب العنف المبنى على النوع الاجتماعي هي:</a:t>
            </a:r>
            <a:endParaRPr lang="ar-SA" dirty="0"/>
          </a:p>
          <a:p>
            <a:pPr rtl="1">
              <a:buFont typeface="Arial" charset="0"/>
              <a:buChar char="•"/>
            </a:pPr>
            <a:endParaRPr lang="ar-SA" dirty="0"/>
          </a:p>
          <a:p>
            <a:pPr algn="r" rtl="1">
              <a:buFont typeface="Arial" charset="0"/>
              <a:buChar char="•"/>
            </a:pPr>
            <a:r>
              <a:rPr lang="ar-SA" dirty="0">
                <a:latin typeface="Arial"/>
                <a:cs typeface="Arial"/>
              </a:rPr>
              <a:t> شديدة ومتنوعة وطويلة الأمد</a:t>
            </a:r>
          </a:p>
          <a:p>
            <a:pPr algn="r" rtl="1">
              <a:buFont typeface="Arial" charset="0"/>
              <a:buChar char="•"/>
            </a:pPr>
            <a:r>
              <a:rPr lang="ar-SA" dirty="0">
                <a:latin typeface="Arial"/>
                <a:cs typeface="Arial"/>
              </a:rPr>
              <a:t> تُحدث تأثيراً على كل من الأسرة والمجتمع، ولكن تقع على النحو الأكبر على الناجي/الناجية</a:t>
            </a:r>
          </a:p>
          <a:p>
            <a:pPr algn="r" rtl="1">
              <a:buFont typeface="Arial" charset="0"/>
              <a:buChar char="•"/>
            </a:pPr>
            <a:r>
              <a:rPr lang="ar-SA" dirty="0">
                <a:latin typeface="Arial"/>
                <a:cs typeface="Arial"/>
              </a:rPr>
              <a:t> ويتعرض المعتدين لبعض العواقب السلبية ولكن مع بعض الآثار الإيجابية كذلك</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5</a:t>
            </a:fld>
            <a:endParaRPr lang="ar-SA" dirty="0"/>
          </a:p>
        </p:txBody>
      </p:sp>
    </p:spTree>
    <p:extLst>
      <p:ext uri="{BB962C8B-B14F-4D97-AF65-F5344CB8AC3E}">
        <p14:creationId xmlns:p14="http://schemas.microsoft.com/office/powerpoint/2010/main" val="865611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r" rtl="1"/>
            <a:r>
              <a:rPr lang="ar-SA" sz="1200" b="1" kern="1200" dirty="0">
                <a:solidFill>
                  <a:schemeClr val="tx1"/>
                </a:solidFill>
                <a:effectLst/>
                <a:latin typeface="Arial"/>
                <a:cs typeface="Arial"/>
              </a:rPr>
              <a:t>*اشرح أنك ستقوم بإجراء تمرين لتظهر بعض الآثار التي يمكن أن يُحدثها العنف المبنى على النوع الاجتماعي على ذوي الصلة بالناجي/الناجية وأنظمة الدعم. اختر أحد الأشخاص ليمثل دور مريم. وأعطها ملصقاً باسم "مريم".</a:t>
            </a:r>
            <a:endParaRPr lang="ar-SA" sz="1050" b="1" kern="1200" dirty="0">
              <a:solidFill>
                <a:schemeClr val="tx1"/>
              </a:solidFill>
              <a:effectLst/>
              <a:latin typeface="Arial"/>
              <a:ea typeface="Arial"/>
              <a:cs typeface="Arial"/>
            </a:endParaRPr>
          </a:p>
          <a:p>
            <a:pPr lvl="0" algn="r" rtl="1"/>
            <a:r>
              <a:rPr lang="ar-SA" sz="1200" b="1" kern="1200" dirty="0">
                <a:solidFill>
                  <a:schemeClr val="tx1"/>
                </a:solidFill>
                <a:effectLst/>
                <a:latin typeface="Arial"/>
                <a:cs typeface="Arial"/>
              </a:rPr>
              <a:t>اطلب من 4 مشاركين تشكل دائرة حولها ومشابكة أيديهم. ويحصلون على مصلقات تحمل أسماء من "الأسرة".</a:t>
            </a:r>
            <a:endParaRPr lang="ar-SA" sz="1050" b="1" kern="1200" dirty="0">
              <a:solidFill>
                <a:schemeClr val="tx1"/>
              </a:solidFill>
              <a:effectLst/>
              <a:latin typeface="Arial"/>
              <a:ea typeface="Arial"/>
              <a:cs typeface="Arial"/>
            </a:endParaRPr>
          </a:p>
          <a:p>
            <a:pPr lvl="0" algn="r" rtl="1"/>
            <a:r>
              <a:rPr lang="ar-SA" sz="1200" b="1" kern="1200" dirty="0">
                <a:solidFill>
                  <a:schemeClr val="tx1"/>
                </a:solidFill>
                <a:effectLst/>
                <a:latin typeface="Arial"/>
                <a:cs typeface="Arial"/>
              </a:rPr>
              <a:t>اطلب من 8 مشاركين تشكيل دائرة حول "الأسرة" ومشابكة أيديهم. ويحصلون على ملصقات تحمل أسماء من "مجموعات الدعم/الأقران".</a:t>
            </a:r>
            <a:endParaRPr lang="ar-SA" sz="1050" b="1" kern="1200" dirty="0">
              <a:solidFill>
                <a:schemeClr val="tx1"/>
              </a:solidFill>
              <a:effectLst/>
              <a:latin typeface="Arial"/>
              <a:ea typeface="Arial"/>
              <a:cs typeface="Arial"/>
            </a:endParaRPr>
          </a:p>
          <a:p>
            <a:pPr lvl="0" algn="r" rtl="1"/>
            <a:r>
              <a:rPr lang="ar-SA" sz="1200" b="1" kern="1200" dirty="0">
                <a:solidFill>
                  <a:schemeClr val="tx1"/>
                </a:solidFill>
                <a:effectLst/>
                <a:latin typeface="Arial"/>
                <a:cs typeface="Arial"/>
              </a:rPr>
              <a:t>اطلب من بقية المشاركين تشكيل دائرة حول "مجموعات الدعم/الأقران" ومشابكة أيديهم. ويحصلون على ملصقات بأسماء من "المجتمع الأوسع".* </a:t>
            </a:r>
            <a:endParaRPr lang="ar-SA" sz="1050" b="1"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050" kern="1200" dirty="0">
              <a:solidFill>
                <a:schemeClr val="tx1"/>
              </a:solidFill>
              <a:effectLst/>
              <a:latin typeface="Arial"/>
              <a:ea typeface="Arial"/>
              <a:cs typeface="Arial"/>
            </a:endParaRPr>
          </a:p>
          <a:p>
            <a:pPr algn="r" rtl="1"/>
            <a:r>
              <a:rPr lang="ar-SA" sz="1200" i="0" kern="1200" dirty="0">
                <a:solidFill>
                  <a:schemeClr val="tx1"/>
                </a:solidFill>
                <a:effectLst/>
                <a:latin typeface="Arial"/>
                <a:cs typeface="Arial"/>
              </a:rPr>
              <a:t>الجزء 1: المجتمع الصحي</a:t>
            </a:r>
            <a:endParaRPr lang="ar-SA" sz="1050" i="0" kern="1200" dirty="0">
              <a:solidFill>
                <a:schemeClr val="tx1"/>
              </a:solidFill>
              <a:effectLst/>
              <a:latin typeface="Arial"/>
              <a:ea typeface="Arial"/>
              <a:cs typeface="Arial"/>
            </a:endParaRPr>
          </a:p>
          <a:p>
            <a:pPr lvl="0" algn="r" rtl="1"/>
            <a:r>
              <a:rPr lang="ar-SA" sz="1200" kern="1200" dirty="0">
                <a:solidFill>
                  <a:schemeClr val="tx1"/>
                </a:solidFill>
                <a:effectLst/>
                <a:latin typeface="Arial"/>
                <a:cs typeface="Arial"/>
              </a:rPr>
              <a:t>يُرجى وضع يدك على كتف أحد الأشخاص أمامك. في مجتمع صحي، تساعد كل حلقة من الأشخاص (الأفراد والأسرة والأقران/مجموعات الدعم والمجتمع الأوسع) بعضها البعض. وهذا هو الدعم المباشر وغير المباشر الذي يحصل عليه الفرد والذي يساعده على الثقة والشعور بالثقة لاتخاذ قرارات تتعلق بنفسه والشعور بالقبول.  </a:t>
            </a:r>
            <a:endParaRPr lang="ar-SA" sz="105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050" kern="1200" dirty="0">
              <a:solidFill>
                <a:schemeClr val="tx1"/>
              </a:solidFill>
              <a:effectLst/>
              <a:latin typeface="Arial"/>
              <a:ea typeface="Arial"/>
              <a:cs typeface="Arial"/>
            </a:endParaRPr>
          </a:p>
          <a:p>
            <a:pPr algn="r" rtl="1"/>
            <a:r>
              <a:rPr lang="ar-SA" sz="1200" b="0" i="0" kern="1200" dirty="0">
                <a:solidFill>
                  <a:schemeClr val="tx1"/>
                </a:solidFill>
                <a:effectLst/>
                <a:latin typeface="Arial"/>
                <a:cs typeface="Arial"/>
              </a:rPr>
              <a:t>الجزء 2: ماذا يحدث عند وقوع العنف المبنى على النوع الاجتماعي</a:t>
            </a:r>
            <a:endParaRPr lang="ar-SA" sz="1050" b="0" i="0" kern="1200" dirty="0">
              <a:solidFill>
                <a:schemeClr val="tx1"/>
              </a:solidFill>
              <a:effectLst/>
              <a:latin typeface="Arial"/>
              <a:ea typeface="Arial"/>
              <a:cs typeface="Arial"/>
            </a:endParaRPr>
          </a:p>
          <a:p>
            <a:pPr lvl="0" rtl="1"/>
            <a:endParaRPr lang="ar-SA" sz="1200" kern="1200" dirty="0">
              <a:solidFill>
                <a:schemeClr val="tx1"/>
              </a:solidFill>
              <a:effectLst/>
              <a:latin typeface="Arial"/>
              <a:ea typeface="Arial"/>
              <a:cs typeface="Arial"/>
            </a:endParaRPr>
          </a:p>
          <a:p>
            <a:pPr lvl="0" algn="r" rtl="1"/>
            <a:r>
              <a:rPr lang="ar-SA" sz="1200" kern="1200" dirty="0">
                <a:solidFill>
                  <a:schemeClr val="tx1"/>
                </a:solidFill>
                <a:effectLst/>
                <a:latin typeface="Arial"/>
                <a:cs typeface="Arial"/>
              </a:rPr>
              <a:t>سأقوم الآن بلمس البعض منكم على الكتف. وعندما تشعرون باللمسة، ينبغي عليكم إبداء ملاحظة لـ "مريم" التي ستكون نموذجية لشخصيتكم في المجتمع الخاص بكم (تذكروا أن هذه عادة ما تكون سلبية) وغادروا الدائرة. </a:t>
            </a:r>
            <a:r>
              <a:rPr lang="ar-SA" sz="1200" b="1" kern="1200" baseline="0" dirty="0">
                <a:solidFill>
                  <a:schemeClr val="tx1"/>
                </a:solidFill>
                <a:effectLst/>
                <a:latin typeface="Arial"/>
                <a:cs typeface="Arial"/>
              </a:rPr>
              <a:t>*المس 10 مشاركين على الكتف -  غير مريم – مع التأكد من أنهم من كل حلقة من الأشخاص. </a:t>
            </a:r>
            <a:r>
              <a:rPr lang="ar-SA" sz="1200" b="1" kern="1200" dirty="0">
                <a:solidFill>
                  <a:schemeClr val="tx1"/>
                </a:solidFill>
                <a:effectLst/>
                <a:latin typeface="Arial"/>
                <a:cs typeface="Arial"/>
              </a:rPr>
              <a:t>أولئك الذين غادروا، يُرجى وضع يد على كتف أحد الأشخاص أمامكم</a:t>
            </a:r>
            <a:r>
              <a:rPr lang="ar-SA" dirty="0">
                <a:latin typeface="Arial"/>
                <a:cs typeface="Arial"/>
              </a:rPr>
              <a:t> </a:t>
            </a:r>
            <a:r>
              <a:rPr lang="ar-SA" sz="1200" b="1" kern="1200" dirty="0">
                <a:solidFill>
                  <a:schemeClr val="tx1"/>
                </a:solidFill>
                <a:effectLst/>
                <a:latin typeface="Arial"/>
                <a:cs typeface="Arial"/>
              </a:rPr>
              <a:t>دون التحرك.*</a:t>
            </a:r>
          </a:p>
          <a:p>
            <a:pPr rtl="1"/>
            <a:endParaRPr lang="ar-SA" sz="1050" kern="1200" dirty="0">
              <a:solidFill>
                <a:schemeClr val="tx1"/>
              </a:solidFill>
              <a:effectLst/>
              <a:latin typeface="Arial"/>
              <a:ea typeface="Arial"/>
              <a:cs typeface="Arial"/>
            </a:endParaRPr>
          </a:p>
          <a:p>
            <a:pPr lvl="0" algn="r" rtl="1"/>
            <a:r>
              <a:rPr lang="ar-SA" sz="1200" kern="1200" dirty="0">
                <a:solidFill>
                  <a:schemeClr val="tx1"/>
                </a:solidFill>
                <a:effectLst/>
                <a:latin typeface="Arial"/>
                <a:cs typeface="Arial"/>
              </a:rPr>
              <a:t>ناقش:</a:t>
            </a:r>
            <a:endParaRPr lang="ar-SA" sz="1050" kern="1200" dirty="0">
              <a:solidFill>
                <a:schemeClr val="tx1"/>
              </a:solidFill>
              <a:effectLst/>
              <a:latin typeface="Arial"/>
              <a:ea typeface="Arial"/>
              <a:cs typeface="Arial"/>
            </a:endParaRPr>
          </a:p>
          <a:p>
            <a:pPr lvl="1" algn="r" rtl="1"/>
            <a:r>
              <a:rPr lang="ar-SA" sz="1200" kern="1200" dirty="0">
                <a:solidFill>
                  <a:schemeClr val="tx1"/>
                </a:solidFill>
                <a:effectLst/>
                <a:latin typeface="Arial"/>
                <a:cs typeface="Arial"/>
              </a:rPr>
              <a:t>ما الاختلاف الحادث عما قبل؟ </a:t>
            </a:r>
            <a:endParaRPr lang="ar-SA" sz="1050" kern="1200" dirty="0">
              <a:solidFill>
                <a:schemeClr val="tx1"/>
              </a:solidFill>
              <a:effectLst/>
              <a:latin typeface="Arial"/>
              <a:ea typeface="Arial"/>
              <a:cs typeface="Arial"/>
            </a:endParaRPr>
          </a:p>
          <a:p>
            <a:pPr lvl="1" algn="r" rtl="1"/>
            <a:r>
              <a:rPr lang="ar-SA" sz="1200" kern="1200" dirty="0">
                <a:solidFill>
                  <a:schemeClr val="tx1"/>
                </a:solidFill>
                <a:effectLst/>
                <a:latin typeface="Arial"/>
                <a:cs typeface="Arial"/>
              </a:rPr>
              <a:t>كم عدد الأشخاص القادرين منكم على التواصل مع الناجي/الناجية سواء بشكل مباشر أو غير مباشر من خلال لمس أكتاف بعضكم البعض؟ </a:t>
            </a:r>
            <a:endParaRPr lang="ar-SA" sz="1050" kern="1200" dirty="0">
              <a:solidFill>
                <a:schemeClr val="tx1"/>
              </a:solidFill>
              <a:effectLst/>
              <a:latin typeface="Arial"/>
              <a:ea typeface="Arial"/>
              <a:cs typeface="Arial"/>
            </a:endParaRPr>
          </a:p>
          <a:p>
            <a:pPr lvl="1" algn="r" rtl="1"/>
            <a:r>
              <a:rPr lang="ar-SA" sz="1200" kern="1200" dirty="0">
                <a:solidFill>
                  <a:schemeClr val="tx1"/>
                </a:solidFill>
                <a:effectLst/>
                <a:latin typeface="Arial"/>
                <a:cs typeface="Arial"/>
              </a:rPr>
              <a:t>هل لدى الناجي/الناجية نفس الدعم السابق؟ </a:t>
            </a:r>
            <a:endParaRPr lang="ar-SA" sz="1050" kern="1200" dirty="0">
              <a:solidFill>
                <a:schemeClr val="tx1"/>
              </a:solidFill>
              <a:effectLst/>
              <a:latin typeface="Arial"/>
              <a:ea typeface="Arial"/>
              <a:cs typeface="Arial"/>
            </a:endParaRPr>
          </a:p>
          <a:p>
            <a:pPr lvl="1" algn="r" rtl="1"/>
            <a:r>
              <a:rPr lang="ar-SA" sz="1200" kern="1200" dirty="0">
                <a:solidFill>
                  <a:schemeClr val="tx1"/>
                </a:solidFill>
                <a:effectLst/>
                <a:latin typeface="Arial"/>
                <a:cs typeface="Arial"/>
              </a:rPr>
              <a:t>هل هناك أشخاص لم تعد للناجي/الناجية صلة بهم؟</a:t>
            </a:r>
            <a:endParaRPr lang="ar-SA" sz="1050" kern="1200" dirty="0">
              <a:solidFill>
                <a:schemeClr val="tx1"/>
              </a:solidFill>
              <a:effectLst/>
              <a:latin typeface="Arial"/>
              <a:ea typeface="Arial"/>
              <a:cs typeface="Arial"/>
            </a:endParaRPr>
          </a:p>
          <a:p>
            <a:pPr lvl="0" algn="r" rtl="1"/>
            <a:r>
              <a:rPr lang="ar-SA" sz="1200" kern="1200" dirty="0">
                <a:solidFill>
                  <a:schemeClr val="tx1"/>
                </a:solidFill>
                <a:effectLst/>
                <a:latin typeface="Arial"/>
                <a:cs typeface="Arial"/>
              </a:rPr>
              <a:t>لاحظ أنه بسبب الوصمة حول العنف المبنى على النوع الاجتماعي، في وضع طبيعي يكون للناجية عدد أقل من الناس للوصول إليهم سيساعدونها على إعادة بناء ثقتها وشعورها بالقبول مرة أخرى ومعرفة كيفية اتخاذ الخيارات الصحيحة لنفسها.  </a:t>
            </a:r>
            <a:endParaRPr lang="ar-SA" sz="105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05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ليس للعنف المبني على النوع الاجتماعي آثار مباشرة على الناجية وأسرتها، مجتمعها المحلي، مجتمعها العام فحسب – بل إنه يزعزع كذلك شبكة الدعم نفسها التي تحتاجها  لتكون قادرةً على التعافي والشفاء من العنف نفسه. </a:t>
            </a:r>
            <a:endParaRPr lang="ar-SA" sz="1050" kern="1200" dirty="0">
              <a:solidFill>
                <a:schemeClr val="tx1"/>
              </a:solidFill>
              <a:effectLst/>
              <a:latin typeface="Arial"/>
              <a:ea typeface="Arial"/>
              <a:cs typeface="Arial"/>
            </a:endParaRP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6</a:t>
            </a:fld>
            <a:endParaRPr lang="ar-SA" dirty="0"/>
          </a:p>
        </p:txBody>
      </p:sp>
    </p:spTree>
    <p:extLst>
      <p:ext uri="{BB962C8B-B14F-4D97-AF65-F5344CB8AC3E}">
        <p14:creationId xmlns:p14="http://schemas.microsoft.com/office/powerpoint/2010/main" val="2253218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**مراجعة الرسائل الرئيسية من الجلسات.**</a:t>
            </a:r>
            <a:endParaRPr lang="ar-SA" b="1" dirty="0"/>
          </a:p>
          <a:p>
            <a:pPr rtl="1" eaLnBrk="1" hangingPunct="1">
              <a:spcBef>
                <a:spcPct val="0"/>
              </a:spcBef>
            </a:pPr>
            <a:endParaRPr lang="ar-SA" dirty="0"/>
          </a:p>
          <a:p>
            <a:pPr algn="r" rtl="1" eaLnBrk="1" hangingPunct="1">
              <a:spcBef>
                <a:spcPct val="0"/>
              </a:spcBef>
            </a:pPr>
            <a:r>
              <a:rPr lang="ar-SA">
                <a:latin typeface="Arial"/>
                <a:cs typeface="Arial"/>
              </a:rPr>
              <a:t>نشكركم جميعاً على وقتكم واهتمامكم ومشاركتكم. </a:t>
            </a:r>
            <a:r>
              <a:rPr lang="ar-SA" dirty="0">
                <a:latin typeface="Arial"/>
                <a:cs typeface="Arial"/>
              </a:rPr>
              <a:t>قبل أن ننتهي، أود إتاحة المجال لأية أسئلة أو مخاوف أو أفكار قد تكون لديكم.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*الأسئلة التحفيزية، حسب الحاجة: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dirty="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dirty="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dirty="0">
                <a:latin typeface="Arial"/>
                <a:cs typeface="Arial"/>
              </a:rPr>
              <a:t>ما الذي ترغب في مواصلة التفكير بشأنه ل لاحقاً؟</a:t>
            </a:r>
            <a:endParaRPr lang="ar-SA" dirty="0"/>
          </a:p>
          <a:p>
            <a:pPr rtl="1" eaLnBrk="1" hangingPunct="1">
              <a:spcBef>
                <a:spcPct val="0"/>
              </a:spcBef>
            </a:pPr>
            <a:endParaRPr lang="ar-SA" dirty="0"/>
          </a:p>
        </p:txBody>
      </p:sp>
      <p:sp>
        <p:nvSpPr>
          <p:cNvPr id="40963" name="Slide Number Placeholder 3"/>
          <p:cNvSpPr>
            <a:spLocks noGrp="1"/>
          </p:cNvSpPr>
          <p:nvPr>
            <p:ph type="sldNum" sz="quarter" idx="5"/>
          </p:nvPr>
        </p:nvSpPr>
        <p:spPr bwMode="auto">
          <a:noFill/>
          <a:ln>
            <a:miter lim="800000"/>
            <a:headEnd/>
            <a:tailEnd/>
          </a:ln>
        </p:spPr>
        <p:txBody>
          <a:bodyPr/>
          <a:lstStyle/>
          <a:p>
            <a:pPr rtl="1"/>
            <a:fld id="{F5BBBE68-1554-4133-8085-62E7B0295D06}" type="slidenum">
              <a:rPr lang="en-US"/>
              <a:pPr/>
              <a:t>7</a:t>
            </a:fld>
            <a:endParaRPr lang="ar-SA"/>
          </a:p>
        </p:txBody>
      </p:sp>
    </p:spTree>
    <p:extLst>
      <p:ext uri="{BB962C8B-B14F-4D97-AF65-F5344CB8AC3E}">
        <p14:creationId xmlns:p14="http://schemas.microsoft.com/office/powerpoint/2010/main" val="9991535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0493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6" name="Group 5"/>
          <p:cNvGrpSpPr/>
          <p:nvPr userDrawn="1"/>
        </p:nvGrpSpPr>
        <p:grpSpPr>
          <a:xfrm flipH="1">
            <a:off x="0" y="0"/>
            <a:ext cx="12192000" cy="6858000"/>
            <a:chOff x="0" y="0"/>
            <a:chExt cx="12192000" cy="685800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gr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المبنى على النوع الاجتماعي بين الوكالات</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10/3/2017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 id="2147483779" r:id="rId23"/>
    <p:sldLayoutId id="214748378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10/3/2017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 id="2147483800" r:id="rId19"/>
    <p:sldLayoutId id="2147483801" r:id="rId20"/>
    <p:sldLayoutId id="2147483802" r:id="rId21"/>
    <p:sldLayoutId id="2147483803" r:id="rId22"/>
    <p:sldLayoutId id="2147483804" r:id="rId23"/>
    <p:sldLayoutId id="214748380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075272" y="1547648"/>
            <a:ext cx="10152270" cy="1138773"/>
          </a:xfrm>
          <a:prstGeom prst="rect">
            <a:avLst/>
          </a:prstGeom>
          <a:solidFill>
            <a:schemeClr val="bg1"/>
          </a:solidFill>
        </p:spPr>
        <p:txBody>
          <a:bodyPr wrap="square" rtlCol="0">
            <a:spAutoFit/>
          </a:bodyPr>
          <a:lstStyle>
            <a:defPPr>
              <a:defRPr lang="en-US"/>
            </a:defPPr>
            <a:lvl1pPr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1pPr>
            <a:lvl2pPr marL="4572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2pPr>
            <a:lvl3pPr marL="9144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3pPr>
            <a:lvl4pPr marL="13716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4pPr>
            <a:lvl5pPr marL="18288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9pPr>
          </a:lstStyle>
          <a:p>
            <a:pPr algn="r" rtl="1"/>
            <a:r>
              <a:rPr lang="ar-SA" sz="3400" b="1" dirty="0">
                <a:latin typeface="Arial"/>
                <a:cs typeface="Arial"/>
              </a:rPr>
              <a:t>التدريب على إدارة حالة العنف المبنى على النوع الاجتماعي بين الوكالات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algn="r" rtl="1" eaLnBrk="1" fontAlgn="auto" hangingPunct="1">
              <a:spcAft>
                <a:spcPts val="0"/>
              </a:spcAft>
              <a:defRPr/>
            </a:pPr>
            <a:r>
              <a:rPr lang="ar-SA" sz="5400" spc="0" dirty="0">
                <a:latin typeface="Arial"/>
                <a:cs typeface="+mn-cs"/>
              </a:rPr>
              <a:t>عواقب العنف المبنى على النوع الاجتماعي</a:t>
            </a:r>
          </a:p>
        </p:txBody>
      </p:sp>
      <p:sp>
        <p:nvSpPr>
          <p:cNvPr id="5" name="Text Placeholder 4"/>
          <p:cNvSpPr>
            <a:spLocks noGrp="1"/>
          </p:cNvSpPr>
          <p:nvPr>
            <p:ph type="body" sz="quarter" idx="10"/>
          </p:nvPr>
        </p:nvSpPr>
        <p:spPr>
          <a:xfrm>
            <a:off x="973138" y="1270000"/>
            <a:ext cx="10329862" cy="720725"/>
          </a:xfrm>
        </p:spPr>
        <p:txBody>
          <a:bodyPr/>
          <a:lstStyle/>
          <a:p>
            <a:pPr algn="r" rtl="1">
              <a:buFont typeface="Tw Cen MT" charset="0"/>
              <a:buChar char=" "/>
              <a:defRPr/>
            </a:pPr>
            <a:r>
              <a:rPr lang="ar-SA" spc="0">
                <a:latin typeface="Arial"/>
                <a:cs typeface="+mn-cs"/>
              </a:rPr>
              <a:t>الوحدة 3</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spc="0" dirty="0">
              <a:cs typeface="+mn-cs"/>
            </a:endParaRPr>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9224" y="2419659"/>
            <a:ext cx="4769556" cy="1545564"/>
          </a:xfrm>
        </p:spPr>
        <p:txBody>
          <a:bodyPr/>
          <a:lstStyle/>
          <a:p>
            <a:pPr rtl="1"/>
            <a:r>
              <a:rPr lang="ar-SA" spc="0">
                <a:latin typeface="Arial"/>
                <a:cs typeface="Arial"/>
              </a:rPr>
              <a:t>الأهداف </a:t>
            </a:r>
          </a:p>
        </p:txBody>
      </p:sp>
      <p:sp>
        <p:nvSpPr>
          <p:cNvPr id="5" name="Content Placeholder 4"/>
          <p:cNvSpPr>
            <a:spLocks noGrp="1"/>
          </p:cNvSpPr>
          <p:nvPr>
            <p:ph idx="1"/>
          </p:nvPr>
        </p:nvSpPr>
        <p:spPr>
          <a:xfrm>
            <a:off x="808567" y="860778"/>
            <a:ext cx="4478866" cy="5053469"/>
          </a:xfrm>
        </p:spPr>
        <p:txBody>
          <a:bodyPr/>
          <a:lstStyle/>
          <a:p>
            <a:pPr marL="171450" lvl="0" indent="-171450" algn="r" rtl="1">
              <a:buFont typeface="Arial" charset="0"/>
              <a:buChar char="•"/>
            </a:pPr>
            <a:r>
              <a:rPr lang="ar-SA" sz="2800" dirty="0">
                <a:latin typeface="Arial"/>
                <a:cs typeface="Arial"/>
              </a:rPr>
              <a:t>فهم عواقب العنف المبنى على النوع الاجتماعي على الناجي/الناجية</a:t>
            </a:r>
          </a:p>
          <a:p>
            <a:pPr marL="171450" lvl="0" indent="-171450" algn="r" rtl="1">
              <a:buFont typeface="Arial" charset="0"/>
              <a:buChar char="•"/>
            </a:pPr>
            <a:r>
              <a:rPr lang="ar-SA" sz="2800" dirty="0">
                <a:latin typeface="Arial"/>
                <a:cs typeface="Arial"/>
              </a:rPr>
              <a:t>فهم عواقب العنف المبنى على النوع الاجتماعي على الأسرة والمجتمع والمعتدي</a:t>
            </a:r>
          </a:p>
          <a:p>
            <a:pPr rtl="1"/>
            <a:endParaRPr lang="ar-SA" dirty="0"/>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241" y="1587539"/>
            <a:ext cx="11435983" cy="1136341"/>
          </a:xfrm>
        </p:spPr>
        <p:txBody>
          <a:bodyPr>
            <a:normAutofit fontScale="90000"/>
          </a:bodyPr>
          <a:lstStyle/>
          <a:p>
            <a:pPr algn="r" rtl="1"/>
            <a:br>
              <a:rPr spc="0" dirty="0"/>
            </a:br>
            <a:br>
              <a:rPr spc="0" dirty="0"/>
            </a:br>
            <a:r>
              <a:rPr lang="ar-SA" spc="0" dirty="0">
                <a:solidFill>
                  <a:schemeClr val="accent1">
                    <a:lumMod val="75000"/>
                  </a:schemeClr>
                </a:solidFill>
                <a:latin typeface="Arial"/>
                <a:cs typeface="Arial"/>
              </a:rPr>
              <a:t>شجرة العنف المبنى على النوع الاجتماعي </a:t>
            </a:r>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3736" y="1711567"/>
            <a:ext cx="4043099" cy="4625057"/>
          </a:xfrm>
          <a:prstGeom prst="rect">
            <a:avLst/>
          </a:prstGeom>
          <a:noFill/>
          <a:ln>
            <a:noFill/>
          </a:ln>
        </p:spPr>
      </p:pic>
      <p:sp>
        <p:nvSpPr>
          <p:cNvPr id="8" name="TextBox 7"/>
          <p:cNvSpPr txBox="1"/>
          <p:nvPr/>
        </p:nvSpPr>
        <p:spPr>
          <a:xfrm>
            <a:off x="5429998" y="3303180"/>
            <a:ext cx="6336325" cy="1569660"/>
          </a:xfrm>
          <a:prstGeom prst="rect">
            <a:avLst/>
          </a:prstGeom>
          <a:noFill/>
        </p:spPr>
        <p:txBody>
          <a:bodyPr wrap="square" rtlCol="0">
            <a:spAutoFit/>
          </a:bodyPr>
          <a:lstStyle/>
          <a:p>
            <a:pPr algn="r" rtl="1"/>
            <a:r>
              <a:rPr lang="ar-SA" sz="2400" dirty="0">
                <a:latin typeface="Arial"/>
                <a:cs typeface="Arial"/>
              </a:rPr>
              <a:t>أزرق – جسدي</a:t>
            </a:r>
          </a:p>
          <a:p>
            <a:pPr algn="r" rtl="1"/>
            <a:r>
              <a:rPr lang="ar-SA" sz="2400" dirty="0">
                <a:latin typeface="Arial"/>
                <a:cs typeface="Arial"/>
              </a:rPr>
              <a:t>وردي – معنوي/نفسي/متصل بالصحة العقلية</a:t>
            </a:r>
          </a:p>
          <a:p>
            <a:pPr algn="r" rtl="1"/>
            <a:r>
              <a:rPr lang="ar-SA" sz="2400" dirty="0">
                <a:latin typeface="Arial"/>
                <a:cs typeface="Arial"/>
              </a:rPr>
              <a:t>أصفر – جنسي/إنجابي</a:t>
            </a:r>
          </a:p>
          <a:p>
            <a:pPr algn="r" rtl="1"/>
            <a:r>
              <a:rPr lang="ar-SA" sz="2400" dirty="0">
                <a:latin typeface="Arial"/>
                <a:cs typeface="Arial"/>
              </a:rPr>
              <a:t>أخضر – اجتماعي/سلوكي</a:t>
            </a:r>
          </a:p>
        </p:txBody>
      </p:sp>
      <p:sp>
        <p:nvSpPr>
          <p:cNvPr id="11" name="TextBox 10"/>
          <p:cNvSpPr txBox="1"/>
          <p:nvPr/>
        </p:nvSpPr>
        <p:spPr>
          <a:xfrm>
            <a:off x="360810" y="422031"/>
            <a:ext cx="11412414" cy="769441"/>
          </a:xfrm>
          <a:prstGeom prst="rect">
            <a:avLst/>
          </a:prstGeom>
          <a:noFill/>
        </p:spPr>
        <p:txBody>
          <a:bodyPr wrap="square" rtlCol="0">
            <a:spAutoFit/>
          </a:bodyPr>
          <a:lstStyle/>
          <a:p>
            <a:pPr algn="r" rtl="1"/>
            <a:r>
              <a:rPr lang="ar-SA" sz="4400" dirty="0">
                <a:solidFill>
                  <a:schemeClr val="bg1"/>
                </a:solidFill>
                <a:latin typeface="Arial"/>
                <a:cs typeface="Arial"/>
              </a:rPr>
              <a:t>نشاط جماعي</a:t>
            </a:r>
            <a:endParaRPr lang="ar-SA" sz="4400" dirty="0">
              <a:solidFill>
                <a:schemeClr val="bg1"/>
              </a:solidFill>
            </a:endParaRPr>
          </a:p>
        </p:txBody>
      </p:sp>
    </p:spTree>
    <p:extLst>
      <p:ext uri="{BB962C8B-B14F-4D97-AF65-F5344CB8AC3E}">
        <p14:creationId xmlns:p14="http://schemas.microsoft.com/office/powerpoint/2010/main" val="157962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082" y="204215"/>
            <a:ext cx="11435983" cy="1136341"/>
          </a:xfrm>
        </p:spPr>
        <p:txBody>
          <a:bodyPr/>
          <a:lstStyle/>
          <a:p>
            <a:pPr algn="r" rtl="1"/>
            <a:r>
              <a:rPr lang="ar-SA" dirty="0">
                <a:latin typeface="Arial"/>
                <a:cs typeface="Arial"/>
              </a:rPr>
              <a:t>العواقب</a:t>
            </a:r>
          </a:p>
        </p:txBody>
      </p:sp>
      <p:sp>
        <p:nvSpPr>
          <p:cNvPr id="3" name="Content Placeholder 2"/>
          <p:cNvSpPr>
            <a:spLocks noGrp="1"/>
          </p:cNvSpPr>
          <p:nvPr>
            <p:ph idx="1"/>
          </p:nvPr>
        </p:nvSpPr>
        <p:spPr>
          <a:xfrm>
            <a:off x="1404938" y="2286000"/>
            <a:ext cx="9720262" cy="4022725"/>
          </a:xfrm>
        </p:spPr>
        <p:txBody>
          <a:bodyPr/>
          <a:lstStyle/>
          <a:p>
            <a:pPr algn="r" rtl="1">
              <a:buFont typeface="Arial" charset="0"/>
              <a:buChar char="•"/>
            </a:pPr>
            <a:r>
              <a:rPr lang="ar-SA" sz="2400" dirty="0">
                <a:latin typeface="Arial"/>
                <a:cs typeface="Arial"/>
              </a:rPr>
              <a:t> شديدة ومتنوعة وطويلة الأمد</a:t>
            </a:r>
          </a:p>
          <a:p>
            <a:pPr algn="r" rtl="1">
              <a:buFont typeface="Arial" charset="0"/>
              <a:buChar char="•"/>
            </a:pPr>
            <a:r>
              <a:rPr lang="ar-SA" sz="2400" dirty="0">
                <a:latin typeface="Arial"/>
                <a:cs typeface="Arial"/>
              </a:rPr>
              <a:t> تُحدث تأثيراً على كل من الأسرة والمجتمع، ولكن تقع على النحو الأكبر على الناجي/الناجية</a:t>
            </a:r>
          </a:p>
          <a:p>
            <a:pPr algn="r" rtl="1">
              <a:buFont typeface="Arial" charset="0"/>
              <a:buChar char="•"/>
            </a:pPr>
            <a:r>
              <a:rPr lang="ar-SA" sz="2400" dirty="0">
                <a:latin typeface="Arial"/>
                <a:cs typeface="Arial"/>
              </a:rPr>
              <a:t> ويتعرض المعتدين لبعض العواقب السلبية ولكن مع بعض الآثار الإيجابية كذلك</a:t>
            </a:r>
          </a:p>
        </p:txBody>
      </p:sp>
    </p:spTree>
    <p:extLst>
      <p:ext uri="{BB962C8B-B14F-4D97-AF65-F5344CB8AC3E}">
        <p14:creationId xmlns:p14="http://schemas.microsoft.com/office/powerpoint/2010/main" val="1359580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148" y="204215"/>
            <a:ext cx="11435983" cy="1136341"/>
          </a:xfrm>
        </p:spPr>
        <p:txBody>
          <a:bodyPr/>
          <a:lstStyle/>
          <a:p>
            <a:pPr algn="r" rtl="1"/>
            <a:r>
              <a:rPr lang="ar-SA" dirty="0">
                <a:latin typeface="Arial"/>
                <a:cs typeface="Arial"/>
              </a:rPr>
              <a:t>تمرين - العواقب في النموذج البيئي</a:t>
            </a:r>
          </a:p>
        </p:txBody>
      </p:sp>
      <p:sp>
        <p:nvSpPr>
          <p:cNvPr id="7" name="Content Placeholder 6"/>
          <p:cNvSpPr>
            <a:spLocks noGrp="1"/>
          </p:cNvSpPr>
          <p:nvPr>
            <p:ph idx="1"/>
          </p:nvPr>
        </p:nvSpPr>
        <p:spPr/>
        <p:txBody>
          <a:bodyPr/>
          <a:lstStyle/>
          <a:p>
            <a:endParaRPr lang="en-US"/>
          </a:p>
        </p:txBody>
      </p:sp>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19556" y1="16444" x2="19556" y2="16444"/>
                        <a14:foregroundMark x1="6222" y1="51111" x2="6222" y2="51111"/>
                        <a14:foregroundMark x1="16889" y1="75111" x2="16889" y2="75111"/>
                        <a14:foregroundMark x1="51556" y1="88444" x2="51556" y2="88444"/>
                        <a14:foregroundMark x1="80000" y1="72000" x2="80000" y2="72000"/>
                        <a14:foregroundMark x1="90222" y1="45333" x2="90222" y2="45333"/>
                        <a14:foregroundMark x1="75556" y1="14667" x2="75556" y2="14667"/>
                        <a14:foregroundMark x1="46667" y1="10222" x2="46667" y2="10222"/>
                      </a14:backgroundRemoval>
                    </a14:imgEffect>
                  </a14:imgLayer>
                </a14:imgProps>
              </a:ext>
            </a:extLst>
          </a:blip>
          <a:stretch>
            <a:fillRect/>
          </a:stretch>
        </p:blipFill>
        <p:spPr>
          <a:xfrm>
            <a:off x="3317358" y="1549075"/>
            <a:ext cx="4760285" cy="4760285"/>
          </a:xfrm>
          <a:prstGeom prst="rect">
            <a:avLst/>
          </a:prstGeom>
        </p:spPr>
      </p:pic>
    </p:spTree>
    <p:extLst>
      <p:ext uri="{BB962C8B-B14F-4D97-AF65-F5344CB8AC3E}">
        <p14:creationId xmlns:p14="http://schemas.microsoft.com/office/powerpoint/2010/main" val="1007244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a:latin typeface="Arial"/>
                <a:cs typeface="Arial"/>
              </a:rPr>
              <a:t>هل توجد أفكار؟</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12368</TotalTime>
  <Words>1106</Words>
  <Application>Microsoft Office PowerPoint</Application>
  <PresentationFormat>Widescreen</PresentationFormat>
  <Paragraphs>116</Paragraphs>
  <Slides>7</Slides>
  <Notes>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7</vt:i4>
      </vt:variant>
    </vt:vector>
  </HeadingPairs>
  <TitlesOfParts>
    <vt:vector size="16" baseType="lpstr">
      <vt:lpstr>MS PGothic</vt:lpstr>
      <vt:lpstr>Arial</vt:lpstr>
      <vt:lpstr>Calibri</vt:lpstr>
      <vt:lpstr>Franklin Gothic Book</vt:lpstr>
      <vt:lpstr>Franklin Gothic Medium</vt:lpstr>
      <vt:lpstr>Tw Cen MT</vt:lpstr>
      <vt:lpstr>Wingdings 3</vt:lpstr>
      <vt:lpstr>IRC-Module-Template-V2</vt:lpstr>
      <vt:lpstr>1_IRC-Module-Template-V2</vt:lpstr>
      <vt:lpstr>PowerPoint Presentation</vt:lpstr>
      <vt:lpstr>عواقب العنف المبنى على النوع الاجتماعي</vt:lpstr>
      <vt:lpstr>الأهداف </vt:lpstr>
      <vt:lpstr>  شجرة العنف المبنى على النوع الاجتماعي </vt:lpstr>
      <vt:lpstr>العواقب</vt:lpstr>
      <vt:lpstr>تمرين - العواقب في النموذج البيئي</vt:lpstr>
      <vt:lpstr>الإنهاء</vt:lpstr>
    </vt:vector>
  </TitlesOfParts>
  <Company>IRC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Aguilera, Jessica (Capita Translation &amp; Interpreting)</cp:lastModifiedBy>
  <cp:revision>141</cp:revision>
  <dcterms:created xsi:type="dcterms:W3CDTF">2016-02-16T15:51:51Z</dcterms:created>
  <dcterms:modified xsi:type="dcterms:W3CDTF">2017-10-03T13:31:33Z</dcterms:modified>
</cp:coreProperties>
</file>